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9"/>
  </p:notesMasterIdLst>
  <p:handoutMasterIdLst>
    <p:handoutMasterId r:id="rId10"/>
  </p:handoutMasterIdLst>
  <p:sldIdLst>
    <p:sldId id="256" r:id="rId2"/>
    <p:sldId id="271" r:id="rId3"/>
    <p:sldId id="268" r:id="rId4"/>
    <p:sldId id="263" r:id="rId5"/>
    <p:sldId id="269" r:id="rId6"/>
    <p:sldId id="270" r:id="rId7"/>
    <p:sldId id="26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3676" autoAdjust="0"/>
  </p:normalViewPr>
  <p:slideViewPr>
    <p:cSldViewPr snapToGrid="0">
      <p:cViewPr varScale="1">
        <p:scale>
          <a:sx n="67" d="100"/>
          <a:sy n="67" d="100"/>
        </p:scale>
        <p:origin x="20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31786-C2A3-4A89-9FC0-F1134B156D4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427C1-F372-4321-9230-CBE2C8A921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738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9187C-B9F2-4062-858B-A4BE5365FCC0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723B9-F78F-4D48-AA3E-E501D2426EB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212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6604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66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986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49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979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27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06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398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0479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4911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987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2400" b="0" spc="800" baseline="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6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7636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641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5972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790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00293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002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25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9174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13.05.2018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7028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8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8" pos="594" userDrawn="1">
          <p15:clr>
            <a:srgbClr val="F26B43"/>
          </p15:clr>
        </p15:guide>
        <p15:guide id="9" pos="5400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1440" userDrawn="1">
          <p15:clr>
            <a:srgbClr val="F26B43"/>
          </p15:clr>
        </p15:guide>
        <p15:guide id="12" orient="horz" pos="3720" userDrawn="1">
          <p15:clr>
            <a:srgbClr val="F26B43"/>
          </p15:clr>
        </p15:guide>
        <p15:guide id="13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1493" y="1098388"/>
            <a:ext cx="8414795" cy="4394988"/>
          </a:xfrm>
        </p:spPr>
        <p:txBody>
          <a:bodyPr/>
          <a:lstStyle/>
          <a:p>
            <a:r>
              <a:rPr lang="de-CH" sz="5400" dirty="0" err="1"/>
              <a:t>Zurich</a:t>
            </a:r>
            <a:r>
              <a:rPr lang="de-CH" sz="5400" dirty="0"/>
              <a:t> Real Estate APP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8572" y="5979197"/>
            <a:ext cx="7083706" cy="742279"/>
          </a:xfrm>
        </p:spPr>
        <p:txBody>
          <a:bodyPr>
            <a:normAutofit/>
          </a:bodyPr>
          <a:lstStyle/>
          <a:p>
            <a:r>
              <a:rPr lang="en-US" dirty="0" smtClean="0"/>
              <a:t>Max </a:t>
            </a:r>
            <a:r>
              <a:rPr lang="en-US" dirty="0" err="1" smtClean="0"/>
              <a:t>Grütter</a:t>
            </a:r>
            <a:endParaRPr lang="en-US" dirty="0" smtClean="0"/>
          </a:p>
          <a:p>
            <a:r>
              <a:rPr lang="en-US" dirty="0" smtClean="0"/>
              <a:t>Statistical Office of the Canton of Zurich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360366" y="3802465"/>
            <a:ext cx="8376052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shiny App for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Zurich real estate market</a:t>
            </a: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 rot="16200000">
            <a:off x="5548912" y="3126388"/>
            <a:ext cx="6721476" cy="46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eRum</a:t>
            </a:r>
            <a:r>
              <a:rPr lang="en-US" dirty="0"/>
              <a:t> 2018, May </a:t>
            </a:r>
            <a:r>
              <a:rPr lang="en-US" dirty="0" smtClean="0"/>
              <a:t>14 </a:t>
            </a:r>
            <a:r>
              <a:rPr lang="en-US" dirty="0"/>
              <a:t>2018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51" y="1294283"/>
            <a:ext cx="3404052" cy="12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/>
          <p:cNvSpPr txBox="1">
            <a:spLocks/>
          </p:cNvSpPr>
          <p:nvPr/>
        </p:nvSpPr>
        <p:spPr>
          <a:xfrm>
            <a:off x="281541" y="267419"/>
            <a:ext cx="8862459" cy="8971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500" kern="1200" cap="all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Zurich</a:t>
            </a:r>
            <a:r>
              <a:rPr lang="de-CH" sz="4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Real ESTATE DATA</a:t>
            </a:r>
            <a:endParaRPr lang="de-CH" sz="4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8" y="2592729"/>
            <a:ext cx="5113454" cy="3178776"/>
          </a:xfrm>
          <a:prstGeom prst="rect">
            <a:avLst/>
          </a:prstGeom>
        </p:spPr>
      </p:pic>
      <p:sp>
        <p:nvSpPr>
          <p:cNvPr id="6" name="Untertitel 2"/>
          <p:cNvSpPr txBox="1">
            <a:spLocks/>
          </p:cNvSpPr>
          <p:nvPr/>
        </p:nvSpPr>
        <p:spPr>
          <a:xfrm>
            <a:off x="281541" y="1302384"/>
            <a:ext cx="5483639" cy="14496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 unique and complete dataset, which </a:t>
            </a:r>
            <a:r>
              <a:rPr lang="en-US" dirty="0" smtClean="0"/>
              <a:t>you </a:t>
            </a:r>
            <a:r>
              <a:rPr lang="en-US" dirty="0"/>
              <a:t>can find on our homepage</a:t>
            </a:r>
            <a:r>
              <a:rPr lang="de-CH" sz="2100" dirty="0"/>
              <a:t>:</a:t>
            </a:r>
            <a:r>
              <a:rPr lang="de-CH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statistik.zh.ch/</a:t>
            </a:r>
            <a:r>
              <a:rPr lang="de-CH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immomarkt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281541" y="5286757"/>
            <a:ext cx="379274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cap="all" spc="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900" b="1" cap="all" spc="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tools </a:t>
            </a:r>
            <a:r>
              <a:rPr lang="en-US" sz="1900" b="1" cap="all" spc="400" dirty="0">
                <a:solidFill>
                  <a:schemeClr val="tx2"/>
                </a:solidFill>
              </a:rPr>
              <a:t>no longer meet the needs </a:t>
            </a:r>
            <a:r>
              <a:rPr lang="en-US" sz="1900" b="1" cap="all" spc="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of our customers </a:t>
            </a:r>
            <a:endParaRPr lang="de-CH" sz="1900" b="1" cap="all" spc="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6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 idx="4294967295"/>
          </p:nvPr>
        </p:nvSpPr>
        <p:spPr>
          <a:xfrm>
            <a:off x="249998" y="266700"/>
            <a:ext cx="8894002" cy="898525"/>
          </a:xfrm>
        </p:spPr>
        <p:txBody>
          <a:bodyPr/>
          <a:lstStyle/>
          <a:p>
            <a:pPr algn="ctr"/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ZHRE APP: CONCEPT</a:t>
            </a:r>
            <a:endParaRPr lang="de-CH" sz="4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r="4014"/>
          <a:stretch/>
        </p:blipFill>
        <p:spPr>
          <a:xfrm>
            <a:off x="249998" y="2744516"/>
            <a:ext cx="2208362" cy="27939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8560" r="16695"/>
          <a:stretch/>
        </p:blipFill>
        <p:spPr>
          <a:xfrm>
            <a:off x="7367279" y="3156671"/>
            <a:ext cx="1620455" cy="1963809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2812800" y="1018572"/>
            <a:ext cx="3634990" cy="26158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800" dirty="0">
                <a:solidFill>
                  <a:schemeClr val="tx2"/>
                </a:solidFill>
                <a:latin typeface="+mj-lt"/>
              </a:rPr>
              <a:t>SHINY UI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fluidPage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with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sidebarLayout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and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fluidRow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>
                <a:solidFill>
                  <a:schemeClr val="tx2"/>
                </a:solidFill>
                <a:latin typeface="+mj-lt"/>
              </a:rPr>
              <a:t>Control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widgets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: 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sliderInput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slectInput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bookmarkButton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Reset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with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actionButton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and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shinyjs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conditionalPanel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tabsetPanel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2740225" y="4587175"/>
            <a:ext cx="3729504" cy="20663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800" dirty="0">
                <a:solidFill>
                  <a:schemeClr val="tx2"/>
                </a:solidFill>
                <a:latin typeface="+mj-lt"/>
              </a:rPr>
              <a:t>SHINY SERVER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reactive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({})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dplyr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::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filter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distrr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::dcc6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leaflet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smtClean="0">
                <a:solidFill>
                  <a:schemeClr val="tx2"/>
                </a:solidFill>
                <a:latin typeface="+mj-lt"/>
              </a:rPr>
              <a:t>ggplot2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plotly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Pfeil nach rechts 11"/>
          <p:cNvSpPr/>
          <p:nvPr/>
        </p:nvSpPr>
        <p:spPr>
          <a:xfrm rot="5400000">
            <a:off x="2794169" y="3837903"/>
            <a:ext cx="653882" cy="48463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5718033" y="3826668"/>
            <a:ext cx="653882" cy="48463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4" name="Textfeld 13"/>
          <p:cNvSpPr txBox="1"/>
          <p:nvPr/>
        </p:nvSpPr>
        <p:spPr>
          <a:xfrm rot="18939897">
            <a:off x="-20130" y="3776130"/>
            <a:ext cx="2574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>
                <a:solidFill>
                  <a:schemeClr val="tx2"/>
                </a:solidFill>
                <a:latin typeface="+mj-lt"/>
              </a:rPr>
              <a:t>Real</a:t>
            </a:r>
            <a:r>
              <a:rPr lang="de-CH" sz="2800" dirty="0">
                <a:latin typeface="Gill Sans MT" panose="020B0502020104020203"/>
              </a:rPr>
              <a:t> </a:t>
            </a:r>
            <a:r>
              <a:rPr lang="de-CH" sz="2800" dirty="0">
                <a:solidFill>
                  <a:schemeClr val="tx2"/>
                </a:solidFill>
                <a:latin typeface="+mj-lt"/>
              </a:rPr>
              <a:t>Estate Data</a:t>
            </a:r>
          </a:p>
        </p:txBody>
      </p:sp>
      <p:sp>
        <p:nvSpPr>
          <p:cNvPr id="15" name="Textfeld 14"/>
          <p:cNvSpPr txBox="1"/>
          <p:nvPr/>
        </p:nvSpPr>
        <p:spPr>
          <a:xfrm rot="2494048">
            <a:off x="7338103" y="3943325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dirty="0">
                <a:solidFill>
                  <a:schemeClr val="tx2"/>
                </a:solidFill>
                <a:latin typeface="+mj-lt"/>
              </a:rPr>
              <a:t>ZHRE APP</a:t>
            </a:r>
          </a:p>
        </p:txBody>
      </p:sp>
      <p:sp>
        <p:nvSpPr>
          <p:cNvPr id="16" name="Gleichschenkliges Dreieck 15"/>
          <p:cNvSpPr/>
          <p:nvPr/>
        </p:nvSpPr>
        <p:spPr>
          <a:xfrm rot="5400000">
            <a:off x="1130877" y="3922134"/>
            <a:ext cx="2899424" cy="43870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7" name="Gleichschenkliges Dreieck 16"/>
          <p:cNvSpPr/>
          <p:nvPr/>
        </p:nvSpPr>
        <p:spPr>
          <a:xfrm rot="5400000">
            <a:off x="4493523" y="3855220"/>
            <a:ext cx="4755960" cy="56671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8" name="Abgerundetes Rechteck 17"/>
          <p:cNvSpPr/>
          <p:nvPr/>
        </p:nvSpPr>
        <p:spPr>
          <a:xfrm>
            <a:off x="3452487" y="3765842"/>
            <a:ext cx="2113012" cy="652553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filter</a:t>
            </a:r>
            <a:r>
              <a:rPr lang="de-CH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mutate</a:t>
            </a:r>
            <a:r>
              <a:rPr lang="de-CH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render</a:t>
            </a:r>
            <a:endParaRPr lang="de-CH" sz="16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455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hre_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45" r="13160"/>
          <a:stretch>
            <a:fillRect/>
          </a:stretch>
        </p:blipFill>
        <p:spPr>
          <a:xfrm>
            <a:off x="0" y="682905"/>
            <a:ext cx="9158996" cy="5775767"/>
          </a:xfrm>
          <a:prstGeom prst="rect">
            <a:avLst/>
          </a:prstGeom>
        </p:spPr>
      </p:pic>
      <p:sp>
        <p:nvSpPr>
          <p:cNvPr id="5" name="Abgerundetes Rechteck 4"/>
          <p:cNvSpPr/>
          <p:nvPr/>
        </p:nvSpPr>
        <p:spPr>
          <a:xfrm rot="18988732">
            <a:off x="6496194" y="5289162"/>
            <a:ext cx="2787905" cy="7059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cap="all" spc="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Maxzh.shinyapps.io/</a:t>
            </a:r>
            <a:r>
              <a:rPr lang="de-CH" cap="all" spc="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zhreapp</a:t>
            </a:r>
            <a:endParaRPr lang="de-CH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122298" y="682905"/>
            <a:ext cx="914400" cy="388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3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 idx="4294967295"/>
          </p:nvPr>
        </p:nvSpPr>
        <p:spPr>
          <a:xfrm>
            <a:off x="208345" y="266700"/>
            <a:ext cx="8935655" cy="898525"/>
          </a:xfrm>
        </p:spPr>
        <p:txBody>
          <a:bodyPr/>
          <a:lstStyle/>
          <a:p>
            <a:pPr algn="ctr"/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ZHRE APP: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solved</a:t>
            </a:r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challenges</a:t>
            </a:r>
            <a:endParaRPr lang="de-CH" sz="4000" dirty="0"/>
          </a:p>
        </p:txBody>
      </p:sp>
      <p:sp>
        <p:nvSpPr>
          <p:cNvPr id="6" name="Untertitel 2"/>
          <p:cNvSpPr txBox="1">
            <a:spLocks/>
          </p:cNvSpPr>
          <p:nvPr/>
        </p:nvSpPr>
        <p:spPr>
          <a:xfrm>
            <a:off x="208345" y="1319842"/>
            <a:ext cx="8935656" cy="553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b="0" dirty="0" smtClean="0">
              <a:latin typeface="+mj-lt"/>
            </a:endParaRPr>
          </a:p>
          <a:p>
            <a:pPr algn="l"/>
            <a:r>
              <a:rPr lang="en-US" b="0" dirty="0">
                <a:latin typeface="+mj-lt"/>
              </a:rPr>
              <a:t>One app for three statistics </a:t>
            </a:r>
            <a:r>
              <a:rPr lang="en-US" b="0" dirty="0" smtClean="0"/>
              <a:t>		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conditionalPanel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algn="l"/>
            <a:r>
              <a:rPr lang="en-GB" b="0" dirty="0" smtClean="0">
                <a:latin typeface="+mj-lt"/>
              </a:rPr>
              <a:t>Data </a:t>
            </a:r>
            <a:r>
              <a:rPr lang="en-GB" b="0" dirty="0">
                <a:latin typeface="+mj-lt"/>
              </a:rPr>
              <a:t>protection			</a:t>
            </a:r>
          </a:p>
          <a:p>
            <a:pPr algn="l"/>
            <a:r>
              <a:rPr lang="en-GB" b="0" dirty="0">
                <a:latin typeface="+mj-lt"/>
                <a:sym typeface="Wingdings" panose="05000000000000000000" pitchFamily="2" charset="2"/>
              </a:rPr>
              <a:t>		</a:t>
            </a:r>
            <a:r>
              <a:rPr lang="en-GB" b="0" cap="none" dirty="0">
                <a:sym typeface="Wingdings" panose="05000000000000000000" pitchFamily="2" charset="2"/>
              </a:rPr>
              <a:t>hexagon instead of exact coordinates</a:t>
            </a:r>
            <a:endParaRPr lang="en-US" b="0" cap="none" dirty="0"/>
          </a:p>
          <a:p>
            <a:pPr algn="l"/>
            <a:r>
              <a:rPr lang="en-US" b="0" dirty="0" smtClean="0">
                <a:latin typeface="+mj-lt"/>
              </a:rPr>
              <a:t>great </a:t>
            </a:r>
            <a:r>
              <a:rPr lang="en-US" b="0" dirty="0">
                <a:latin typeface="+mj-lt"/>
              </a:rPr>
              <a:t>flexibility of the query</a:t>
            </a:r>
            <a:r>
              <a:rPr lang="en-US" b="0" dirty="0"/>
              <a:t>	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 	</a:t>
            </a:r>
            <a:r>
              <a:rPr lang="en-US" b="0" cap="none" dirty="0">
                <a:sym typeface="Wingdings" panose="05000000000000000000" pitchFamily="2" charset="2"/>
              </a:rPr>
              <a:t>full Dataset &amp; 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distrr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::dcc6</a:t>
            </a:r>
          </a:p>
          <a:p>
            <a:pPr algn="l"/>
            <a:r>
              <a:rPr lang="en-US" b="0" dirty="0">
                <a:latin typeface="+mj-lt"/>
                <a:sym typeface="Wingdings" panose="05000000000000000000" pitchFamily="2" charset="2"/>
              </a:rPr>
              <a:t>download of calculated data and graphs</a:t>
            </a:r>
            <a:r>
              <a:rPr lang="en-US" b="0" dirty="0">
                <a:sym typeface="Wingdings" panose="05000000000000000000" pitchFamily="2" charset="2"/>
              </a:rPr>
              <a:t>	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 	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reactive({}) </a:t>
            </a:r>
            <a:r>
              <a:rPr lang="en-US" b="0" cap="none" dirty="0">
                <a:sym typeface="Wingdings" panose="05000000000000000000" pitchFamily="2" charset="2"/>
              </a:rPr>
              <a:t>&amp; 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downloadHandler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algn="l"/>
            <a:r>
              <a:rPr lang="en-GB" b="0" dirty="0">
                <a:latin typeface="+mj-lt"/>
                <a:sym typeface="Wingdings" panose="05000000000000000000" pitchFamily="2" charset="2"/>
              </a:rPr>
              <a:t>Visualisation</a:t>
            </a:r>
            <a:r>
              <a:rPr lang="en-US" b="0" dirty="0">
                <a:latin typeface="+mj-lt"/>
                <a:sym typeface="Wingdings" panose="05000000000000000000" pitchFamily="2" charset="2"/>
              </a:rPr>
              <a:t> in a map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 	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reactive({}) </a:t>
            </a:r>
            <a:r>
              <a:rPr lang="en-US" b="0" cap="none" dirty="0">
                <a:sym typeface="Wingdings" panose="05000000000000000000" pitchFamily="2" charset="2"/>
              </a:rPr>
              <a:t>&amp; 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leaflet()</a:t>
            </a:r>
          </a:p>
          <a:p>
            <a:pPr algn="l"/>
            <a:r>
              <a:rPr lang="en-US" b="0" dirty="0">
                <a:latin typeface="+mj-lt"/>
                <a:sym typeface="Wingdings" panose="05000000000000000000" pitchFamily="2" charset="2"/>
              </a:rPr>
              <a:t>Warning if number of observation is to low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modalDialog</a:t>
            </a:r>
            <a:r>
              <a:rPr lang="en-US" b="0" cap="none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endParaRPr lang="en-US" sz="2400" b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8119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 idx="4294967295"/>
          </p:nvPr>
        </p:nvSpPr>
        <p:spPr>
          <a:xfrm>
            <a:off x="208345" y="266700"/>
            <a:ext cx="8935655" cy="898525"/>
          </a:xfrm>
        </p:spPr>
        <p:txBody>
          <a:bodyPr/>
          <a:lstStyle/>
          <a:p>
            <a:pPr algn="ctr"/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ZHRE APP: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pending</a:t>
            </a:r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challenges</a:t>
            </a:r>
            <a:endParaRPr lang="de-CH" sz="4000" dirty="0"/>
          </a:p>
        </p:txBody>
      </p:sp>
      <p:sp>
        <p:nvSpPr>
          <p:cNvPr id="6" name="Untertitel 2"/>
          <p:cNvSpPr txBox="1">
            <a:spLocks/>
          </p:cNvSpPr>
          <p:nvPr/>
        </p:nvSpPr>
        <p:spPr>
          <a:xfrm>
            <a:off x="208345" y="1319842"/>
            <a:ext cx="8935656" cy="553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b="0" dirty="0" smtClean="0">
              <a:latin typeface="+mj-lt"/>
            </a:endParaRPr>
          </a:p>
          <a:p>
            <a:pPr algn="l"/>
            <a:r>
              <a:rPr lang="en-US" b="0" dirty="0" smtClean="0">
                <a:latin typeface="+mj-lt"/>
              </a:rPr>
              <a:t>download </a:t>
            </a:r>
            <a:r>
              <a:rPr lang="en-US" b="0" dirty="0">
                <a:latin typeface="+mj-lt"/>
              </a:rPr>
              <a:t>Data as Excel including </a:t>
            </a:r>
            <a:r>
              <a:rPr lang="en-US" b="0" dirty="0" err="1">
                <a:latin typeface="+mj-lt"/>
              </a:rPr>
              <a:t>filtersettings</a:t>
            </a:r>
            <a:r>
              <a:rPr lang="en-US" b="0" dirty="0"/>
              <a:t>	</a:t>
            </a:r>
          </a:p>
          <a:p>
            <a:pPr algn="l">
              <a:tabLst>
                <a:tab pos="358775" algn="l"/>
              </a:tabLst>
            </a:pPr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>
                <a:sym typeface="Wingdings" panose="05000000000000000000" pitchFamily="2" charset="2"/>
              </a:rPr>
              <a:t>work in progress. I've already tried a lot.....</a:t>
            </a:r>
          </a:p>
          <a:p>
            <a:pPr algn="l"/>
            <a:r>
              <a:rPr lang="en-US" b="0" dirty="0" smtClean="0">
                <a:latin typeface="+mj-lt"/>
              </a:rPr>
              <a:t>Usability </a:t>
            </a:r>
            <a:r>
              <a:rPr lang="en-US" b="0" dirty="0">
                <a:latin typeface="+mj-lt"/>
              </a:rPr>
              <a:t>on mobile devices</a:t>
            </a:r>
          </a:p>
          <a:p>
            <a:pPr algn="l">
              <a:tabLst>
                <a:tab pos="358775" algn="l"/>
              </a:tabLst>
            </a:pPr>
            <a:r>
              <a:rPr lang="en-GB" sz="2400" b="0" dirty="0">
                <a:sym typeface="Wingdings" panose="05000000000000000000" pitchFamily="2" charset="2"/>
              </a:rPr>
              <a:t>		</a:t>
            </a:r>
            <a:r>
              <a:rPr lang="de-CH" b="0" cap="none" dirty="0" err="1" smtClean="0">
                <a:sym typeface="Wingdings" panose="05000000000000000000" pitchFamily="2" charset="2"/>
              </a:rPr>
              <a:t>solution</a:t>
            </a:r>
            <a:r>
              <a:rPr lang="de-CH" b="0" cap="none" dirty="0" smtClean="0">
                <a:sym typeface="Wingdings" panose="05000000000000000000" pitchFamily="2" charset="2"/>
              </a:rPr>
              <a:t> </a:t>
            </a:r>
            <a:r>
              <a:rPr lang="en-US" b="0" cap="none" dirty="0">
                <a:sym typeface="Wingdings" panose="05000000000000000000" pitchFamily="2" charset="2"/>
              </a:rPr>
              <a:t>without compromising </a:t>
            </a:r>
            <a:r>
              <a:rPr lang="en-US" b="0" cap="none" dirty="0" smtClean="0">
                <a:sym typeface="Wingdings" panose="05000000000000000000" pitchFamily="2" charset="2"/>
              </a:rPr>
              <a:t>flexibility?</a:t>
            </a:r>
            <a:endParaRPr lang="en-US" b="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0" dirty="0" smtClean="0">
                <a:latin typeface="+mj-lt"/>
                <a:sym typeface="Wingdings" panose="05000000000000000000" pitchFamily="2" charset="2"/>
              </a:rPr>
              <a:t>Scalability</a:t>
            </a:r>
            <a:r>
              <a:rPr lang="en-US" b="0" dirty="0">
                <a:latin typeface="+mj-lt"/>
                <a:sym typeface="Wingdings" panose="05000000000000000000" pitchFamily="2" charset="2"/>
              </a:rPr>
              <a:t>: One APP for many users</a:t>
            </a:r>
          </a:p>
          <a:p>
            <a:pPr algn="l">
              <a:tabLst>
                <a:tab pos="358775" algn="l"/>
              </a:tabLst>
            </a:pPr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>
                <a:sym typeface="Wingdings" panose="05000000000000000000" pitchFamily="2" charset="2"/>
              </a:rPr>
              <a:t>this becomes important as soon as we make the app available to our customers</a:t>
            </a:r>
            <a:r>
              <a:rPr lang="en-US" b="0" dirty="0">
                <a:sym typeface="Wingdings" panose="05000000000000000000" pitchFamily="2" charset="2"/>
              </a:rPr>
              <a:t>	</a:t>
            </a:r>
          </a:p>
          <a:p>
            <a:pPr algn="l"/>
            <a:r>
              <a:rPr lang="en-US" b="0" dirty="0">
                <a:latin typeface="+mj-lt"/>
              </a:rPr>
              <a:t>No redrawing of the map if filters are changed</a:t>
            </a:r>
          </a:p>
          <a:p>
            <a:pPr algn="l">
              <a:tabLst>
                <a:tab pos="358775" algn="l"/>
              </a:tabLst>
            </a:pPr>
            <a:r>
              <a:rPr lang="en-GB" sz="2400" b="0" dirty="0">
                <a:sym typeface="Wingdings" panose="05000000000000000000" pitchFamily="2" charset="2"/>
              </a:rPr>
              <a:t>		</a:t>
            </a:r>
            <a:r>
              <a:rPr lang="de-CH" b="0" cap="none" dirty="0" err="1">
                <a:sym typeface="Wingdings" panose="05000000000000000000" pitchFamily="2" charset="2"/>
              </a:rPr>
              <a:t>should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sym typeface="Wingdings" panose="05000000000000000000" pitchFamily="2" charset="2"/>
              </a:rPr>
              <a:t>be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sym typeface="Wingdings" panose="05000000000000000000" pitchFamily="2" charset="2"/>
              </a:rPr>
              <a:t>possible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sym typeface="Wingdings" panose="05000000000000000000" pitchFamily="2" charset="2"/>
              </a:rPr>
              <a:t>with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leafletProxy</a:t>
            </a:r>
            <a:r>
              <a:rPr lang="de-CH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endParaRPr lang="en-US" b="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CH" b="0" dirty="0" err="1">
                <a:latin typeface="+mj-lt"/>
              </a:rPr>
              <a:t>Selection</a:t>
            </a:r>
            <a:r>
              <a:rPr lang="de-CH" b="0" dirty="0">
                <a:latin typeface="+mj-lt"/>
              </a:rPr>
              <a:t> </a:t>
            </a:r>
            <a:r>
              <a:rPr lang="de-CH" b="0" dirty="0" err="1">
                <a:latin typeface="+mj-lt"/>
              </a:rPr>
              <a:t>within</a:t>
            </a:r>
            <a:r>
              <a:rPr lang="de-CH" b="0" dirty="0">
                <a:latin typeface="+mj-lt"/>
              </a:rPr>
              <a:t> </a:t>
            </a:r>
            <a:r>
              <a:rPr lang="de-CH" b="0" dirty="0" err="1">
                <a:latin typeface="+mj-lt"/>
              </a:rPr>
              <a:t>the</a:t>
            </a:r>
            <a:r>
              <a:rPr lang="de-CH" b="0" dirty="0">
                <a:latin typeface="+mj-lt"/>
              </a:rPr>
              <a:t> </a:t>
            </a:r>
            <a:r>
              <a:rPr lang="de-CH" b="0" dirty="0" err="1">
                <a:latin typeface="+mj-lt"/>
              </a:rPr>
              <a:t>map</a:t>
            </a:r>
            <a:endParaRPr lang="en-US" b="0" dirty="0">
              <a:latin typeface="+mj-lt"/>
            </a:endParaRPr>
          </a:p>
          <a:p>
            <a:pPr algn="l">
              <a:tabLst>
                <a:tab pos="358775" algn="l"/>
              </a:tabLst>
            </a:pPr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>
                <a:sym typeface="Wingdings" panose="05000000000000000000" pitchFamily="2" charset="2"/>
              </a:rPr>
              <a:t>should be possible with 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crosstalk()</a:t>
            </a:r>
          </a:p>
          <a:p>
            <a:pPr algn="l"/>
            <a:endParaRPr lang="en-US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924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/>
          </p:nvPr>
        </p:nvSpPr>
        <p:spPr>
          <a:xfrm>
            <a:off x="1990725" y="655590"/>
            <a:ext cx="5381625" cy="4878435"/>
          </a:xfrm>
        </p:spPr>
        <p:txBody>
          <a:bodyPr/>
          <a:lstStyle/>
          <a:p>
            <a:r>
              <a:rPr lang="de-CH" sz="1600" dirty="0" smtClean="0">
                <a:solidFill>
                  <a:schemeClr val="accent1"/>
                </a:solidFill>
              </a:rPr>
              <a:t>Try out &amp; </a:t>
            </a:r>
            <a:r>
              <a:rPr lang="de-CH" sz="1600" dirty="0" err="1" smtClean="0">
                <a:solidFill>
                  <a:schemeClr val="accent1"/>
                </a:solidFill>
              </a:rPr>
              <a:t>play</a:t>
            </a:r>
            <a:r>
              <a:rPr lang="de-CH" sz="1600" dirty="0" smtClean="0">
                <a:solidFill>
                  <a:schemeClr val="accent1"/>
                </a:solidFill>
              </a:rPr>
              <a:t> </a:t>
            </a:r>
            <a:br>
              <a:rPr lang="de-CH" sz="1600" dirty="0" smtClean="0">
                <a:solidFill>
                  <a:schemeClr val="accent1"/>
                </a:solidFill>
              </a:rPr>
            </a:br>
            <a:r>
              <a:rPr lang="de-CH" sz="1600" dirty="0" err="1" smtClean="0">
                <a:solidFill>
                  <a:schemeClr val="accent1"/>
                </a:solidFill>
              </a:rPr>
              <a:t>yourself</a:t>
            </a:r>
            <a:r>
              <a:rPr lang="de-CH" sz="1600" dirty="0" smtClean="0">
                <a:solidFill>
                  <a:schemeClr val="accent1"/>
                </a:solidFill>
              </a:rPr>
              <a:t>: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/>
              <a:t>maxzh.shinyapps.io/</a:t>
            </a:r>
            <a:r>
              <a:rPr lang="de-CH" sz="1600" dirty="0" err="1" smtClean="0"/>
              <a:t>zhreapp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>
                <a:solidFill>
                  <a:schemeClr val="accent1"/>
                </a:solidFill>
              </a:rPr>
              <a:t>FIND THE CODE OFF THE APP </a:t>
            </a:r>
            <a:br>
              <a:rPr lang="de-CH" sz="1600" dirty="0" smtClean="0">
                <a:solidFill>
                  <a:schemeClr val="accent1"/>
                </a:solidFill>
              </a:rPr>
            </a:br>
            <a:r>
              <a:rPr lang="de-CH" sz="1600" dirty="0" smtClean="0">
                <a:solidFill>
                  <a:schemeClr val="accent1"/>
                </a:solidFill>
              </a:rPr>
              <a:t>ON MY GITHUB ACCOUNT:</a:t>
            </a:r>
            <a:r>
              <a:rPr lang="de-CH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/>
            </a:r>
            <a:br>
              <a:rPr lang="de-CH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de-CH" sz="1600" dirty="0" smtClean="0"/>
              <a:t>github.com/</a:t>
            </a:r>
            <a:r>
              <a:rPr lang="de-CH" sz="1600" dirty="0" err="1" smtClean="0"/>
              <a:t>mxgrttr</a:t>
            </a:r>
            <a:r>
              <a:rPr lang="de-CH" sz="1600" dirty="0" smtClean="0"/>
              <a:t>/</a:t>
            </a:r>
            <a:r>
              <a:rPr lang="de-CH" sz="1600" dirty="0" err="1" smtClean="0"/>
              <a:t>zhreapp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/>
              <a:t/>
            </a:r>
            <a:br>
              <a:rPr lang="de-CH" sz="1600" dirty="0"/>
            </a:br>
            <a:r>
              <a:rPr lang="de-CH" sz="1600" dirty="0" err="1">
                <a:solidFill>
                  <a:schemeClr val="accent1"/>
                </a:solidFill>
              </a:rPr>
              <a:t>keep</a:t>
            </a:r>
            <a:r>
              <a:rPr lang="de-CH" sz="1600" dirty="0">
                <a:solidFill>
                  <a:schemeClr val="accent1"/>
                </a:solidFill>
              </a:rPr>
              <a:t> in </a:t>
            </a:r>
            <a:r>
              <a:rPr lang="de-CH" sz="1600" dirty="0" err="1">
                <a:solidFill>
                  <a:schemeClr val="accent1"/>
                </a:solidFill>
              </a:rPr>
              <a:t>touch</a:t>
            </a:r>
            <a:r>
              <a:rPr lang="de-CH" sz="1600" dirty="0">
                <a:solidFill>
                  <a:schemeClr val="accent1"/>
                </a:solidFill>
              </a:rPr>
              <a:t>: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/>
              <a:t>@</a:t>
            </a:r>
            <a:r>
              <a:rPr lang="de-CH" sz="1600" dirty="0" err="1" smtClean="0"/>
              <a:t>maxgruetter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400" dirty="0" smtClean="0"/>
              <a:t>max.gruetter@statistik.ji.zh.ch</a:t>
            </a:r>
            <a:endParaRPr lang="de-CH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5" y="5758937"/>
            <a:ext cx="935493" cy="108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86" y="5746274"/>
            <a:ext cx="932727" cy="108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3369" r="6270" b="5129"/>
          <a:stretch/>
        </p:blipFill>
        <p:spPr>
          <a:xfrm>
            <a:off x="7826597" y="5740878"/>
            <a:ext cx="934264" cy="108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68" y="5758937"/>
            <a:ext cx="931864" cy="108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14" y="5745641"/>
            <a:ext cx="931864" cy="1080000"/>
          </a:xfrm>
          <a:prstGeom prst="rect">
            <a:avLst/>
          </a:prstGeom>
        </p:spPr>
      </p:pic>
      <p:grpSp>
        <p:nvGrpSpPr>
          <p:cNvPr id="39" name="Gruppieren 38"/>
          <p:cNvGrpSpPr/>
          <p:nvPr/>
        </p:nvGrpSpPr>
        <p:grpSpPr>
          <a:xfrm>
            <a:off x="1297700" y="5758937"/>
            <a:ext cx="947729" cy="1080000"/>
            <a:chOff x="3606818" y="796763"/>
            <a:chExt cx="947729" cy="1080000"/>
          </a:xfrm>
        </p:grpSpPr>
        <p:pic>
          <p:nvPicPr>
            <p:cNvPr id="28" name="Grafik 2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818" y="796763"/>
              <a:ext cx="931864" cy="1080000"/>
            </a:xfrm>
            <a:prstGeom prst="rect">
              <a:avLst/>
            </a:prstGeom>
          </p:spPr>
        </p:pic>
        <p:sp>
          <p:nvSpPr>
            <p:cNvPr id="29" name="Textfeld 28"/>
            <p:cNvSpPr txBox="1"/>
            <p:nvPr/>
          </p:nvSpPr>
          <p:spPr>
            <a:xfrm>
              <a:off x="3606818" y="11617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leaflet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5025364" y="5746113"/>
            <a:ext cx="947729" cy="1080000"/>
            <a:chOff x="3759218" y="949163"/>
            <a:chExt cx="947729" cy="1080000"/>
          </a:xfrm>
        </p:grpSpPr>
        <p:pic>
          <p:nvPicPr>
            <p:cNvPr id="30" name="Grafik 2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218" y="949163"/>
              <a:ext cx="931864" cy="1080000"/>
            </a:xfrm>
            <a:prstGeom prst="rect">
              <a:avLst/>
            </a:prstGeom>
          </p:spPr>
        </p:pic>
        <p:sp>
          <p:nvSpPr>
            <p:cNvPr id="31" name="Textfeld 30"/>
            <p:cNvSpPr txBox="1"/>
            <p:nvPr/>
          </p:nvSpPr>
          <p:spPr>
            <a:xfrm>
              <a:off x="3759218" y="13141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tmap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158483" y="5751037"/>
            <a:ext cx="947729" cy="1080000"/>
            <a:chOff x="3911618" y="1101563"/>
            <a:chExt cx="947729" cy="1080000"/>
          </a:xfrm>
        </p:grpSpPr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618" y="1101563"/>
              <a:ext cx="931864" cy="1080000"/>
            </a:xfrm>
            <a:prstGeom prst="rect">
              <a:avLst/>
            </a:prstGeom>
          </p:spPr>
        </p:pic>
        <p:sp>
          <p:nvSpPr>
            <p:cNvPr id="33" name="Textfeld 32"/>
            <p:cNvSpPr txBox="1"/>
            <p:nvPr/>
          </p:nvSpPr>
          <p:spPr>
            <a:xfrm>
              <a:off x="3911618" y="14665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distrr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6896742" y="5741189"/>
            <a:ext cx="947729" cy="1080000"/>
            <a:chOff x="4064018" y="1253963"/>
            <a:chExt cx="947729" cy="1080000"/>
          </a:xfrm>
        </p:grpSpPr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18" y="1253963"/>
              <a:ext cx="931864" cy="1080000"/>
            </a:xfrm>
            <a:prstGeom prst="rect">
              <a:avLst/>
            </a:prstGeom>
          </p:spPr>
        </p:pic>
        <p:sp>
          <p:nvSpPr>
            <p:cNvPr id="35" name="Textfeld 34"/>
            <p:cNvSpPr txBox="1"/>
            <p:nvPr/>
          </p:nvSpPr>
          <p:spPr>
            <a:xfrm>
              <a:off x="4064018" y="16189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sp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sp>
        <p:nvSpPr>
          <p:cNvPr id="21" name="Textfeld 20"/>
          <p:cNvSpPr txBox="1"/>
          <p:nvPr/>
        </p:nvSpPr>
        <p:spPr>
          <a:xfrm rot="3206394">
            <a:off x="2351437" y="1556254"/>
            <a:ext cx="5557516" cy="449336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de-CH" sz="4400" dirty="0" err="1" smtClean="0">
                <a:solidFill>
                  <a:schemeClr val="tx2"/>
                </a:solidFill>
                <a:latin typeface="+mj-lt"/>
              </a:rPr>
              <a:t>Thank</a:t>
            </a:r>
            <a:r>
              <a:rPr lang="de-CH" sz="44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4400" dirty="0" err="1" smtClean="0">
                <a:solidFill>
                  <a:schemeClr val="tx2"/>
                </a:solidFill>
                <a:latin typeface="+mj-lt"/>
              </a:rPr>
              <a:t>you</a:t>
            </a:r>
            <a:r>
              <a:rPr lang="de-CH" sz="4400" dirty="0" smtClean="0">
                <a:solidFill>
                  <a:schemeClr val="tx2"/>
                </a:solidFill>
                <a:latin typeface="+mj-lt"/>
              </a:rPr>
              <a:t>!   </a:t>
            </a:r>
            <a:endParaRPr lang="de-CH" sz="4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286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TM10001106[[fn=Abzeichen]]</Template>
  <TotalTime>0</TotalTime>
  <Words>146</Words>
  <Application>Microsoft Office PowerPoint</Application>
  <PresentationFormat>Bildschirmpräsentation (4:3)</PresentationFormat>
  <Paragraphs>67</Paragraphs>
  <Slides>7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5" baseType="lpstr">
      <vt:lpstr>Arial</vt:lpstr>
      <vt:lpstr>Bernard MT Condensed</vt:lpstr>
      <vt:lpstr>Calibri</vt:lpstr>
      <vt:lpstr>Courier New</vt:lpstr>
      <vt:lpstr>Gill Sans MT</vt:lpstr>
      <vt:lpstr>Impact</vt:lpstr>
      <vt:lpstr>Wingdings</vt:lpstr>
      <vt:lpstr>Badge</vt:lpstr>
      <vt:lpstr>Zurich Real Estate APP</vt:lpstr>
      <vt:lpstr>PowerPoint-Präsentation</vt:lpstr>
      <vt:lpstr>ZHRE APP: CONCEPT</vt:lpstr>
      <vt:lpstr>PowerPoint-Präsentation</vt:lpstr>
      <vt:lpstr>ZHRE APP: solved challenges</vt:lpstr>
      <vt:lpstr>ZHRE APP: pending challenges</vt:lpstr>
      <vt:lpstr>Try out &amp; play  yourself: maxzh.shinyapps.io/zhreapp  FIND THE CODE OFF THE APP  ON MY GITHUB ACCOUNT: github.com/mxgrttr/zhreapp  keep in touch: @maxgruetter max.gruetter@statistik.ji.zh.ch</vt:lpstr>
    </vt:vector>
  </TitlesOfParts>
  <Company>JI Kanton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ZurichRealEstate APP</dc:title>
  <dc:creator>Grütter, Max</dc:creator>
  <cp:lastModifiedBy>Max Grütter</cp:lastModifiedBy>
  <cp:revision>47</cp:revision>
  <dcterms:created xsi:type="dcterms:W3CDTF">2018-05-08T05:44:49Z</dcterms:created>
  <dcterms:modified xsi:type="dcterms:W3CDTF">2018-05-13T20:57:00Z</dcterms:modified>
  <cp:version>1.0</cp:version>
</cp:coreProperties>
</file>